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7" r:id="rId12"/>
    <p:sldId id="278" r:id="rId13"/>
    <p:sldId id="280" r:id="rId14"/>
    <p:sldId id="281" r:id="rId15"/>
    <p:sldId id="282" r:id="rId16"/>
    <p:sldId id="283" r:id="rId17"/>
    <p:sldId id="284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72"/>
    <p:restoredTop sz="87237"/>
  </p:normalViewPr>
  <p:slideViewPr>
    <p:cSldViewPr snapToGrid="0">
      <p:cViewPr varScale="1">
        <p:scale>
          <a:sx n="90" d="100"/>
          <a:sy n="90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BD751-40FF-48F9-B0BF-D33832D65A6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ABAA0-22E9-44EF-81BD-A891E9448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ABAA0-22E9-44EF-81BD-A891E9448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2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1E6C3-8677-AB4F-8FBA-65982493ADDD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1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14ED-5B1C-1143-9EEF-D9EAE8DEAEE1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9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F99F2-A3CE-3E42-BD3A-C0A60D4C9837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81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F9F8F-700D-EA4C-9766-9D84EA6B1FA4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99CDF-0B34-0546-8BBC-D381D097F956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8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06BF-F235-B044-AE55-10B9C610E4C9}" type="datetime1">
              <a:rPr lang="en-MY" smtClean="0"/>
              <a:t>23/4/2019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7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BD4D-2E22-2D42-9391-3AABB0CAD6F9}" type="datetime1">
              <a:rPr lang="en-MY" smtClean="0"/>
              <a:t>23/4/2019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8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0F0BE-ED20-2446-9CEC-0CA317726B9B}" type="datetime1">
              <a:rPr lang="en-MY" smtClean="0"/>
              <a:t>23/4/2019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56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345B4-6B74-AA46-8747-DC04B6BACF5C}" type="datetime1">
              <a:rPr lang="en-MY" smtClean="0"/>
              <a:t>23/4/2019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80BF-E0A8-1041-A263-CF19D6C00F68}" type="datetime1">
              <a:rPr lang="en-MY" smtClean="0"/>
              <a:t>23/4/2019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B462-F555-2247-A96A-D4ADED34F8FA}" type="datetime1">
              <a:rPr lang="en-MY" smtClean="0"/>
              <a:t>23/4/2019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F02D4-9294-0146-A4B3-ED746460822E}" type="datetime1">
              <a:rPr lang="en-MY" smtClean="0"/>
              <a:t>23/4/2019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85032-7C7B-4CFF-B143-12EB1986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9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rmit.com/articles/article.aspx?p=2756471&amp;seqNum=4" TargetMode="External"/><Relationship Id="rId2" Type="http://schemas.openxmlformats.org/officeDocument/2006/relationships/hyperlink" Target="http://www.javachain.com/hive-crud-opera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ortonworks.com/blog/5-ways-make-hive-queries-run-fast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HCatalo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wiki.apache.org/confluence/display/Hive/WebHCa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51FC-F1E5-40BA-A047-F9D6C097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36667"/>
            <a:ext cx="7772400" cy="873295"/>
          </a:xfrm>
        </p:spPr>
        <p:txBody>
          <a:bodyPr>
            <a:normAutofit/>
          </a:bodyPr>
          <a:lstStyle/>
          <a:p>
            <a:r>
              <a:rPr lang="en-US" sz="4400" dirty="0"/>
              <a:t>WQD7007 Big Data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83871-9718-4EFD-A879-97FA5C33D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4850"/>
            <a:ext cx="6858000" cy="153186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Hive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F9F55-F2E6-4FEF-8328-6821CBE05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5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68F0-3A5F-C24D-A948-51B62236A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 without and with </a:t>
            </a:r>
            <a:r>
              <a:rPr lang="en-US" dirty="0" err="1"/>
              <a:t>Tez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D484B-0730-B841-A783-E3B6234F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77E24-6E00-5F47-B5E3-17044EA6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96" y="1885950"/>
            <a:ext cx="4062158" cy="41275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DD020-4B54-9545-B11E-4FC1DBFBE6D0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DA23-8D4C-724C-B4A3-4093A59E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54" y="1795465"/>
            <a:ext cx="4621345" cy="42179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DEE239-ABFA-B74D-9846-56EA6545EAC2}"/>
              </a:ext>
            </a:extLst>
          </p:cNvPr>
          <p:cNvSpPr/>
          <p:nvPr/>
        </p:nvSpPr>
        <p:spPr>
          <a:xfrm>
            <a:off x="0" y="-4206"/>
            <a:ext cx="59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Hive</a:t>
            </a:r>
          </a:p>
        </p:txBody>
      </p:sp>
    </p:spTree>
    <p:extLst>
      <p:ext uri="{BB962C8B-B14F-4D97-AF65-F5344CB8AC3E}">
        <p14:creationId xmlns:p14="http://schemas.microsoft.com/office/powerpoint/2010/main" val="120295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9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BBB9B-4AA1-0C4E-8077-C095C531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3F05-4655-5C47-B482-87DE4296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http://www.javachain.com/hive-crud-operation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http://www.informit.com/articles/article.aspx?p=2756471&amp;seqNum=4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F3A5C-C6D9-1D4E-BBFF-ADE1FDD1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8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FDAE0-E9A7-8F4C-8C60-8DDD9364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from csv file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FD617B-0E17-7B43-99B8-20D4F89D4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38" y="1825625"/>
            <a:ext cx="6992323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0D288-AA48-DF45-8158-CF682BE6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8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4406C-D5B8-9347-B61F-8A59332A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table manually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34EAA6-92CE-C646-A80C-F5D4F9BF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71" y="1690691"/>
            <a:ext cx="5890754" cy="5030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54302-1EAD-414B-8ABD-9C6F3BE6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91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AE3C-D2D1-624B-869B-07153365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entry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932746-5AAB-924C-BCF6-20F3456ED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2997994"/>
            <a:ext cx="6134100" cy="200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C066A-2F5E-C84E-80E5-8F1D5B7B7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0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2312-67BA-C74A-A55F-669C8FC0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entry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88B350-AB58-324E-BCAB-DDB9A164D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7" y="1825625"/>
            <a:ext cx="656082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457B8-1612-C342-B89F-66637CA3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18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0E83-08AA-DD44-9676-51482DDF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entry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D4BA08-2ABC-A94D-8311-471AD5BC6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93" y="1825625"/>
            <a:ext cx="713521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698E-0315-674F-953F-A2A0CCD9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E597-5434-2640-9D83-6885F8B9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D1E6-502F-C443-897D-EAA92145A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Hive – SQL-like scripting language for fast 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306F3-A87D-9349-99B9-4E2C7920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122AC2-4820-8D40-A865-B6AF28A8B88C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97771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0642-5EBB-4941-B4E9-7FC23884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E22E-6704-4C45-A335-D11B0B03F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Hive - </a:t>
            </a:r>
            <a:r>
              <a:rPr lang="en-MY" dirty="0"/>
              <a:t>easy data extraction, transformation and loading (ETL</a:t>
            </a:r>
            <a:r>
              <a:rPr lang="en-MY" dirty="0" smtClean="0"/>
              <a:t>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28E61-03EF-8342-9CF5-750BCF28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AA4A3-F758-E741-B04D-1578DE87AFA5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009BBC-B308-FC40-9F51-7692D527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36" y="3257217"/>
            <a:ext cx="2412999" cy="217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2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70642-5EBB-4941-B4E9-7FC23884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E22E-6704-4C45-A335-D11B0B03F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MY" dirty="0"/>
              <a:t>Hive is an </a:t>
            </a:r>
            <a:r>
              <a:rPr lang="en-MY" b="1" dirty="0"/>
              <a:t>SQL like query language </a:t>
            </a:r>
            <a:r>
              <a:rPr lang="en-MY" dirty="0"/>
              <a:t>that enables those analysts familiar with SQL to run queries on </a:t>
            </a:r>
            <a:r>
              <a:rPr lang="en-MY" b="1" dirty="0"/>
              <a:t>large</a:t>
            </a:r>
            <a:r>
              <a:rPr lang="en-MY" dirty="0"/>
              <a:t> volumes of data.  </a:t>
            </a:r>
          </a:p>
          <a:p>
            <a:pPr lvl="1" algn="just"/>
            <a:r>
              <a:rPr lang="en-MY" dirty="0"/>
              <a:t>a dialect of SQL (Hive QL) that focuses on analytics and presents a rich set of SQL semantics e.g. OLAP functions, sub-queries, and common table expressions.</a:t>
            </a:r>
          </a:p>
          <a:p>
            <a:pPr lvl="1" algn="just"/>
            <a:r>
              <a:rPr lang="en-MY" dirty="0" smtClean="0"/>
              <a:t>has </a:t>
            </a:r>
            <a:r>
              <a:rPr lang="en-MY" dirty="0"/>
              <a:t>three main functions: </a:t>
            </a:r>
          </a:p>
          <a:p>
            <a:pPr lvl="2" algn="just"/>
            <a:r>
              <a:rPr lang="en-MY" dirty="0"/>
              <a:t>data summarization, </a:t>
            </a:r>
          </a:p>
          <a:p>
            <a:pPr lvl="2" algn="just"/>
            <a:r>
              <a:rPr lang="en-MY" dirty="0"/>
              <a:t>query, and </a:t>
            </a:r>
          </a:p>
          <a:p>
            <a:pPr lvl="2" algn="just"/>
            <a:r>
              <a:rPr lang="en-MY" dirty="0"/>
              <a:t>analysis. </a:t>
            </a:r>
          </a:p>
          <a:p>
            <a:pPr algn="just"/>
            <a:r>
              <a:rPr lang="en-MY" dirty="0"/>
              <a:t>Data analysts use Hive to explore, structure and </a:t>
            </a:r>
            <a:r>
              <a:rPr lang="en-MY" dirty="0" err="1"/>
              <a:t>analyze</a:t>
            </a:r>
            <a:r>
              <a:rPr lang="en-MY" dirty="0"/>
              <a:t> that data, then turn it into </a:t>
            </a:r>
            <a:r>
              <a:rPr lang="en-MY" b="1" dirty="0"/>
              <a:t>business insights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28E61-03EF-8342-9CF5-750BCF28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AA4A3-F758-E741-B04D-1578DE87AFA5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91926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552A-4CAA-FA4D-966E-B6C218FD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341A-99F1-4049-84BD-C1D691FD1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MY" dirty="0"/>
              <a:t>Hive also allows programmers familiar with the MapReduce framework to plug in their </a:t>
            </a:r>
            <a:r>
              <a:rPr lang="en-MY" b="1" dirty="0"/>
              <a:t>custom mappers and reducers</a:t>
            </a:r>
            <a:r>
              <a:rPr lang="en-MY" dirty="0"/>
              <a:t> to perform more sophisticated analysis that may not be supported by the built-in capabilities of the language.</a:t>
            </a:r>
          </a:p>
          <a:p>
            <a:pPr algn="just"/>
            <a:r>
              <a:rPr lang="en-MY" dirty="0"/>
              <a:t>Hive users have a choice of 3 runtimes when </a:t>
            </a:r>
            <a:r>
              <a:rPr lang="en-MY" dirty="0">
                <a:hlinkClick r:id="rId2"/>
              </a:rPr>
              <a:t>executing SQL queries</a:t>
            </a:r>
            <a:r>
              <a:rPr lang="en-MY" dirty="0"/>
              <a:t>. Users can choose between Apache Hadoop MapReduce, Apache </a:t>
            </a:r>
            <a:r>
              <a:rPr lang="en-MY" dirty="0" err="1"/>
              <a:t>Tez</a:t>
            </a:r>
            <a:r>
              <a:rPr lang="en-MY" dirty="0"/>
              <a:t> or Apache Spark frameworks as their execution backend.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A09A4-5371-CC43-AD00-61B00FC0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5DEFC8-416F-674C-92FC-F8CA6A1254D6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288374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0D4B-03B1-4E41-A2AC-791B0E2B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051EE2-8905-C44C-BC1E-87520E9EC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092591"/>
              </p:ext>
            </p:extLst>
          </p:nvPr>
        </p:nvGraphicFramePr>
        <p:xfrm>
          <a:off x="628650" y="1825625"/>
          <a:ext cx="7886700" cy="445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425">
                  <a:extLst>
                    <a:ext uri="{9D8B030D-6E8A-4147-A177-3AD203B41FA5}">
                      <a16:colId xmlns:a16="http://schemas.microsoft.com/office/drawing/2014/main" val="462106083"/>
                    </a:ext>
                  </a:extLst>
                </a:gridCol>
                <a:gridCol w="5629275">
                  <a:extLst>
                    <a:ext uri="{9D8B030D-6E8A-4147-A177-3AD203B41FA5}">
                      <a16:colId xmlns:a16="http://schemas.microsoft.com/office/drawing/2014/main" val="1619852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sz="2400" b="1" cap="all">
                          <a:effectLst/>
                        </a:rPr>
                        <a:t>FEATURE</a:t>
                      </a:r>
                    </a:p>
                  </a:txBody>
                  <a:tcPr marL="171450" marR="171450" marT="76200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400" b="1" cap="all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71450" marR="171450" marB="142875" anchor="ctr"/>
                </a:tc>
                <a:extLst>
                  <a:ext uri="{0D108BD9-81ED-4DB2-BD59-A6C34878D82A}">
                    <a16:rowId xmlns:a16="http://schemas.microsoft.com/office/drawing/2014/main" val="2501994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sz="2400" b="1" dirty="0">
                          <a:effectLst/>
                        </a:rPr>
                        <a:t>Familiar</a:t>
                      </a:r>
                    </a:p>
                  </a:txBody>
                  <a:tcPr marL="171450" marR="171450" marT="238125" marB="20955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MY" sz="2400" dirty="0">
                          <a:effectLst/>
                        </a:rPr>
                        <a:t>Query data with a SQL-based language</a:t>
                      </a:r>
                    </a:p>
                  </a:txBody>
                  <a:tcPr marL="171450" marR="171450" marT="238125" marB="209550" anchor="ctr"/>
                </a:tc>
                <a:extLst>
                  <a:ext uri="{0D108BD9-81ED-4DB2-BD59-A6C34878D82A}">
                    <a16:rowId xmlns:a16="http://schemas.microsoft.com/office/drawing/2014/main" val="226866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sz="2400" b="1">
                          <a:effectLst/>
                        </a:rPr>
                        <a:t>Fast</a:t>
                      </a:r>
                    </a:p>
                  </a:txBody>
                  <a:tcPr marL="171450" marR="171450" marT="238125" marB="20955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MY" sz="2400" dirty="0">
                          <a:effectLst/>
                        </a:rPr>
                        <a:t>Interactive response times, even over huge datasets</a:t>
                      </a:r>
                    </a:p>
                  </a:txBody>
                  <a:tcPr marL="171450" marR="171450" marT="238125" marB="209550" anchor="ctr"/>
                </a:tc>
                <a:extLst>
                  <a:ext uri="{0D108BD9-81ED-4DB2-BD59-A6C34878D82A}">
                    <a16:rowId xmlns:a16="http://schemas.microsoft.com/office/drawing/2014/main" val="146639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MY" sz="2400" b="1" dirty="0">
                          <a:effectLst/>
                        </a:rPr>
                        <a:t>Scalable and Extensible</a:t>
                      </a:r>
                    </a:p>
                  </a:txBody>
                  <a:tcPr marL="171450" marR="171450" marT="238125" marB="20955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MY" sz="2400" dirty="0">
                          <a:effectLst/>
                        </a:rPr>
                        <a:t>As data variety and volume grows, more commodity machines can be added, without a corresponding reduction in performance</a:t>
                      </a:r>
                    </a:p>
                  </a:txBody>
                  <a:tcPr marL="171450" marR="171450" marT="238125" marB="209550" anchor="ctr"/>
                </a:tc>
                <a:extLst>
                  <a:ext uri="{0D108BD9-81ED-4DB2-BD59-A6C34878D82A}">
                    <a16:rowId xmlns:a16="http://schemas.microsoft.com/office/drawing/2014/main" val="27265859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55AEB-EB78-A644-A04B-F32E7DCD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4FBCBA-6BD0-F540-BA57-A9928C3FC15B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45136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B8CC2-751C-0F4C-AD72-1071166E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B0A9-F8EF-1349-AD9A-6853664A3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MY" b="1" dirty="0"/>
              <a:t>The tables in Hive are similar to tables in a relational database</a:t>
            </a:r>
            <a:r>
              <a:rPr lang="en-MY" dirty="0"/>
              <a:t>, and data units are organized in a taxonomy from larger to more granular units. </a:t>
            </a:r>
          </a:p>
          <a:p>
            <a:pPr algn="just"/>
            <a:r>
              <a:rPr lang="en-MY" dirty="0"/>
              <a:t>Databases are comprised of tables, which are made up of partitions. </a:t>
            </a:r>
          </a:p>
          <a:p>
            <a:pPr lvl="1" algn="just"/>
            <a:r>
              <a:rPr lang="en-MY" dirty="0"/>
              <a:t>Within a particular database, data in the tables is serialized and each table has a corresponding Hadoop Distributed File System (HDFS) directory. </a:t>
            </a:r>
          </a:p>
          <a:p>
            <a:pPr lvl="1" algn="just"/>
            <a:r>
              <a:rPr lang="en-MY" dirty="0"/>
              <a:t>Each table can be sub-divided into </a:t>
            </a:r>
            <a:r>
              <a:rPr lang="en-MY" b="1" dirty="0"/>
              <a:t>partitions</a:t>
            </a:r>
            <a:r>
              <a:rPr lang="en-MY" dirty="0"/>
              <a:t> that determine how data is distributed within sub-directories of the table directory. Data within partitions can be further broken down into buckets.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5C1F-545F-F54B-888C-4616E51F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FF101-8829-1D45-BE31-7DEEB1C1D9DE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688342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8B2E-6511-0942-916E-3A845093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70064-4ED3-3F4C-8111-6C3945A14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MY" b="1" u="sng" dirty="0">
                <a:hlinkClick r:id="rId2"/>
              </a:rPr>
              <a:t>HCatalog</a:t>
            </a:r>
            <a:r>
              <a:rPr lang="en-MY" dirty="0"/>
              <a:t> is a component of Hive. </a:t>
            </a:r>
          </a:p>
          <a:p>
            <a:pPr lvl="1" algn="just"/>
            <a:r>
              <a:rPr lang="en-MY" dirty="0" smtClean="0"/>
              <a:t>a </a:t>
            </a:r>
            <a:r>
              <a:rPr lang="en-MY" b="1" dirty="0"/>
              <a:t>table and storage management layer </a:t>
            </a:r>
            <a:r>
              <a:rPr lang="en-MY" dirty="0"/>
              <a:t>for Hadoop that enables users with different data processing tools (including Pig and MapReduce) </a:t>
            </a:r>
          </a:p>
          <a:p>
            <a:pPr lvl="1" algn="just"/>
            <a:r>
              <a:rPr lang="en-MY" dirty="0" smtClean="0"/>
              <a:t>more </a:t>
            </a:r>
            <a:r>
              <a:rPr lang="en-MY" dirty="0"/>
              <a:t>easily read and write data on the grid. </a:t>
            </a:r>
          </a:p>
          <a:p>
            <a:pPr lvl="1" algn="just"/>
            <a:r>
              <a:rPr lang="en-MY" dirty="0"/>
              <a:t>It holds a set of files paths and metadata about data in a </a:t>
            </a:r>
            <a:r>
              <a:rPr lang="en-MY" dirty="0" smtClean="0"/>
              <a:t>Hadoop </a:t>
            </a:r>
            <a:r>
              <a:rPr lang="en-MY" dirty="0"/>
              <a:t>cluster. </a:t>
            </a:r>
          </a:p>
          <a:p>
            <a:pPr lvl="2" algn="just"/>
            <a:r>
              <a:rPr lang="en-MY" dirty="0"/>
              <a:t>This allows scripts, MapReduce and </a:t>
            </a:r>
            <a:r>
              <a:rPr lang="en-MY" dirty="0" err="1"/>
              <a:t>Tez</a:t>
            </a:r>
            <a:r>
              <a:rPr lang="en-MY" dirty="0"/>
              <a:t>, jobs to be decoupled from data location and metadata like the schema. </a:t>
            </a:r>
            <a:endParaRPr lang="en-MY" dirty="0" smtClean="0"/>
          </a:p>
          <a:p>
            <a:pPr lvl="2" algn="just"/>
            <a:r>
              <a:rPr lang="en-MY" dirty="0" smtClean="0"/>
              <a:t>Additionally</a:t>
            </a:r>
            <a:r>
              <a:rPr lang="en-MY" dirty="0"/>
              <a:t>, since </a:t>
            </a:r>
            <a:r>
              <a:rPr lang="en-MY" dirty="0" err="1"/>
              <a:t>HCatalog</a:t>
            </a:r>
            <a:r>
              <a:rPr lang="en-MY" dirty="0"/>
              <a:t> also supports tools like Hive and Pig, the location and metadata can be shared between tools. 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CC7E-39B3-ED41-90AE-784821A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B04B24-DADE-C84F-B683-51A37E1B2F96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48467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03E-C3EF-EC47-A1B4-9D0928D2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C2537-836C-7144-84F9-55E3A077F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MY" b="1" dirty="0">
                <a:hlinkClick r:id="rId2"/>
              </a:rPr>
              <a:t>WebHCat</a:t>
            </a:r>
            <a:r>
              <a:rPr lang="en-MY" dirty="0"/>
              <a:t> provides a service that you can use to run Hadoop MapReduce (or YARN), Pig, Hive jobs or perform Hive metadata operations using an HTTP (REST style) interface.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0CEB4-3C05-1B43-8A87-EA711109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AF0B6A-1617-7A4B-B2A8-ECB8CA145544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52848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3CA3-84C9-ED4E-A53E-BED51452C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Tez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C8EC-400B-AB49-9B2D-DC4207C58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MY" dirty="0"/>
              <a:t>Apache </a:t>
            </a:r>
            <a:r>
              <a:rPr lang="en-MY" dirty="0" err="1"/>
              <a:t>Tez</a:t>
            </a:r>
            <a:r>
              <a:rPr lang="en-MY" dirty="0"/>
              <a:t> is an </a:t>
            </a:r>
            <a:r>
              <a:rPr lang="en-MY" b="1" dirty="0"/>
              <a:t>extensible framework </a:t>
            </a:r>
            <a:r>
              <a:rPr lang="en-MY" dirty="0"/>
              <a:t>for building high performance batch and interactive data processing applications, coordinated by YARN in Apache Hadoop. </a:t>
            </a:r>
          </a:p>
          <a:p>
            <a:pPr lvl="1" algn="just"/>
            <a:r>
              <a:rPr lang="en-MY" dirty="0" err="1"/>
              <a:t>Tez</a:t>
            </a:r>
            <a:r>
              <a:rPr lang="en-MY" dirty="0"/>
              <a:t> </a:t>
            </a:r>
            <a:r>
              <a:rPr lang="en-MY" b="1" dirty="0"/>
              <a:t>improves the MapReduce paradigm by dramatically improving its speed</a:t>
            </a:r>
            <a:r>
              <a:rPr lang="en-MY" dirty="0"/>
              <a:t>, while maintaining MapReduce’s ability to scale to petabytes of data. </a:t>
            </a:r>
          </a:p>
          <a:p>
            <a:pPr lvl="1" algn="just"/>
            <a:r>
              <a:rPr lang="en-MY" dirty="0"/>
              <a:t>Important Hadoop ecosystem projects like Apache Hive and Apache Pig use Apache </a:t>
            </a:r>
            <a:r>
              <a:rPr lang="en-MY" dirty="0" err="1"/>
              <a:t>Tez</a:t>
            </a:r>
            <a:r>
              <a:rPr lang="en-MY" dirty="0"/>
              <a:t>, as do a growing number of third party data access applications developed for the broader Hadoop ecosystem.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FF0C1-C8A2-CD4E-8F4A-41A76E4C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5032-7C7B-4CFF-B143-12EB198668A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FB1AE-86B3-314D-8C67-A17FC9C39B33}"/>
              </a:ext>
            </a:extLst>
          </p:cNvPr>
          <p:cNvSpPr/>
          <p:nvPr/>
        </p:nvSpPr>
        <p:spPr>
          <a:xfrm>
            <a:off x="5972658" y="0"/>
            <a:ext cx="3294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WQD7007 Big Data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DC389-1137-C643-AA1D-B7DD96441901}"/>
              </a:ext>
            </a:extLst>
          </p:cNvPr>
          <p:cNvSpPr/>
          <p:nvPr/>
        </p:nvSpPr>
        <p:spPr>
          <a:xfrm>
            <a:off x="0" y="-4206"/>
            <a:ext cx="59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Hive</a:t>
            </a:r>
          </a:p>
        </p:txBody>
      </p:sp>
    </p:spTree>
    <p:extLst>
      <p:ext uri="{BB962C8B-B14F-4D97-AF65-F5344CB8AC3E}">
        <p14:creationId xmlns:p14="http://schemas.microsoft.com/office/powerpoint/2010/main" val="205609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13653</TotalTime>
  <Words>410</Words>
  <Application>Microsoft Office PowerPoint</Application>
  <PresentationFormat>On-screen Show (4:3)</PresentationFormat>
  <Paragraphs>84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WQD7007 Big Data Management</vt:lpstr>
      <vt:lpstr>Agenda</vt:lpstr>
      <vt:lpstr>Hive</vt:lpstr>
      <vt:lpstr>Hive</vt:lpstr>
      <vt:lpstr>Hive</vt:lpstr>
      <vt:lpstr>Hive</vt:lpstr>
      <vt:lpstr>Hive</vt:lpstr>
      <vt:lpstr>Hive</vt:lpstr>
      <vt:lpstr>Apache Tez</vt:lpstr>
      <vt:lpstr>Hive without and with Tez</vt:lpstr>
      <vt:lpstr>PowerPoint Presentation</vt:lpstr>
      <vt:lpstr>Online reference</vt:lpstr>
      <vt:lpstr>Create table from csv file</vt:lpstr>
      <vt:lpstr>Create table manually</vt:lpstr>
      <vt:lpstr>Select entry</vt:lpstr>
      <vt:lpstr>Update entry</vt:lpstr>
      <vt:lpstr>Delete entry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WQD7007 Big Data Management</dc:title>
  <dc:creator>hoo</dc:creator>
  <cp:lastModifiedBy>Hoo Wai Lam</cp:lastModifiedBy>
  <cp:revision>138</cp:revision>
  <cp:lastPrinted>2018-02-27T01:04:52Z</cp:lastPrinted>
  <dcterms:created xsi:type="dcterms:W3CDTF">2018-02-20T16:33:32Z</dcterms:created>
  <dcterms:modified xsi:type="dcterms:W3CDTF">2019-04-23T05:52:17Z</dcterms:modified>
</cp:coreProperties>
</file>